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58" r:id="rId4"/>
    <p:sldId id="262" r:id="rId5"/>
    <p:sldId id="263" r:id="rId6"/>
    <p:sldId id="264" r:id="rId7"/>
    <p:sldId id="278" r:id="rId8"/>
    <p:sldId id="279" r:id="rId9"/>
    <p:sldId id="281" r:id="rId10"/>
    <p:sldId id="282" r:id="rId11"/>
    <p:sldId id="283" r:id="rId12"/>
    <p:sldId id="267" r:id="rId13"/>
    <p:sldId id="272" r:id="rId14"/>
    <p:sldId id="269" r:id="rId15"/>
    <p:sldId id="270" r:id="rId16"/>
    <p:sldId id="271" r:id="rId17"/>
    <p:sldId id="273" r:id="rId18"/>
    <p:sldId id="274" r:id="rId19"/>
    <p:sldId id="277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ve mei" initials="sm" lastIdx="1" clrIdx="0">
    <p:extLst>
      <p:ext uri="{19B8F6BF-5375-455C-9EA6-DF929625EA0E}">
        <p15:presenceInfo xmlns:p15="http://schemas.microsoft.com/office/powerpoint/2012/main" userId="a502ae85e2a1966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5042" autoAdjust="0"/>
  </p:normalViewPr>
  <p:slideViewPr>
    <p:cSldViewPr snapToGrid="0">
      <p:cViewPr varScale="1">
        <p:scale>
          <a:sx n="80" d="100"/>
          <a:sy n="80" d="100"/>
        </p:scale>
        <p:origin x="787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61895-AF68-4E4D-98BC-903132A1D4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F34DBA-2C58-4D85-9A13-DF152F5F4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11" indent="0" algn="ctr">
              <a:buNone/>
              <a:defRPr sz="2000"/>
            </a:lvl2pPr>
            <a:lvl3pPr marL="914422" indent="0" algn="ctr">
              <a:buNone/>
              <a:defRPr sz="1801"/>
            </a:lvl3pPr>
            <a:lvl4pPr marL="1371635" indent="0" algn="ctr">
              <a:buNone/>
              <a:defRPr sz="1600"/>
            </a:lvl4pPr>
            <a:lvl5pPr marL="1828846" indent="0" algn="ctr">
              <a:buNone/>
              <a:defRPr sz="1600"/>
            </a:lvl5pPr>
            <a:lvl6pPr marL="2286057" indent="0" algn="ctr">
              <a:buNone/>
              <a:defRPr sz="1600"/>
            </a:lvl6pPr>
            <a:lvl7pPr marL="2743268" indent="0" algn="ctr">
              <a:buNone/>
              <a:defRPr sz="1600"/>
            </a:lvl7pPr>
            <a:lvl8pPr marL="3200481" indent="0" algn="ctr">
              <a:buNone/>
              <a:defRPr sz="1600"/>
            </a:lvl8pPr>
            <a:lvl9pPr marL="3657692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254E77-EF76-4E26-A9EA-A11A14D49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FD6C-C2E5-4EC9-A575-C1F729C3BD00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D6133-815A-4028-AB7D-F29261D64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9F22C-78CA-4E92-A4FA-7671726FC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7FF02-1C76-4FAE-8547-C5895A30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747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95239-7AA4-4722-A62F-2119AB6C2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2FA48E-DE4B-4E44-8468-858697FA64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5B38EE-94C2-4966-A51A-3225BCDD8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FD6C-C2E5-4EC9-A575-C1F729C3BD00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B2DB58-FF83-4818-AB81-5F2CD5FE2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B1EEC-4E23-4D5E-BCB4-49EB7CB9D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7FF02-1C76-4FAE-8547-C5895A30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130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B829E0-D952-4D59-A001-D3871E20B8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3BCFB5-A6AA-4C44-B578-5A4E11CEBF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6DFD06-9FC3-4A77-95AF-6A5BF840E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FD6C-C2E5-4EC9-A575-C1F729C3BD00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1410E5-44AB-44C6-B5EF-292EA7D44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2CE902-8B67-474E-B320-A356753CC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7FF02-1C76-4FAE-8547-C5895A30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750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398C5-69F9-436F-AE8B-BB7079FF6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79398-9FA3-4B5C-91AA-129CE8F18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B87E86-1B7A-4E52-A58F-2B8DF75E0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FD6C-C2E5-4EC9-A575-C1F729C3BD00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014BCB-C7A3-44C5-B461-58EFA3E34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D338A-14BC-4965-8D96-C261BEFA4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7FF02-1C76-4FAE-8547-C5895A30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594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20E89-884E-48A9-84B3-87249486E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3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A73F6-0398-44DB-8753-964E0F6B74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3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1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22" indent="0">
              <a:buNone/>
              <a:defRPr sz="1801">
                <a:solidFill>
                  <a:schemeClr val="tx1">
                    <a:tint val="75000"/>
                  </a:schemeClr>
                </a:solidFill>
              </a:defRPr>
            </a:lvl3pPr>
            <a:lvl4pPr marL="137163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5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8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9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0893F-790E-4A2F-92E3-95D705AF8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FD6C-C2E5-4EC9-A575-C1F729C3BD00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D4A02B-3576-4D46-A0C6-6AD4404D7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6C6E62-1A52-48CB-AB77-94B3CD51D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7FF02-1C76-4FAE-8547-C5895A30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877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6AE0C-931F-4DBF-AC1B-2086B9600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7F7B4-78F6-46DE-B093-633C01E419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B72C3F-056B-4AE1-B08B-314C9EFA67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4B5903-37D3-4B76-BAC7-6FDA9D49F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FD6C-C2E5-4EC9-A575-C1F729C3BD00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54C4B1-095D-4A23-8DBB-603A70C25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B11788-B70C-4D01-81D4-578A46853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7FF02-1C76-4FAE-8547-C5895A30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276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4B376-187F-4C24-8565-B77D347E7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6BC4DB-AA3F-4883-8254-C410D39685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91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1" indent="0">
              <a:buNone/>
              <a:defRPr sz="2000" b="1"/>
            </a:lvl2pPr>
            <a:lvl3pPr marL="914422" indent="0">
              <a:buNone/>
              <a:defRPr sz="1801" b="1"/>
            </a:lvl3pPr>
            <a:lvl4pPr marL="1371635" indent="0">
              <a:buNone/>
              <a:defRPr sz="1600" b="1"/>
            </a:lvl4pPr>
            <a:lvl5pPr marL="1828846" indent="0">
              <a:buNone/>
              <a:defRPr sz="1600" b="1"/>
            </a:lvl5pPr>
            <a:lvl6pPr marL="2286057" indent="0">
              <a:buNone/>
              <a:defRPr sz="1600" b="1"/>
            </a:lvl6pPr>
            <a:lvl7pPr marL="2743268" indent="0">
              <a:buNone/>
              <a:defRPr sz="1600" b="1"/>
            </a:lvl7pPr>
            <a:lvl8pPr marL="3200481" indent="0">
              <a:buNone/>
              <a:defRPr sz="1600" b="1"/>
            </a:lvl8pPr>
            <a:lvl9pPr marL="365769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B8A1F1-902C-4CD3-9201-603F7C68CC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91" y="2505076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7C85BB-AABA-4C9B-87DE-B68349429E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3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1" indent="0">
              <a:buNone/>
              <a:defRPr sz="2000" b="1"/>
            </a:lvl2pPr>
            <a:lvl3pPr marL="914422" indent="0">
              <a:buNone/>
              <a:defRPr sz="1801" b="1"/>
            </a:lvl3pPr>
            <a:lvl4pPr marL="1371635" indent="0">
              <a:buNone/>
              <a:defRPr sz="1600" b="1"/>
            </a:lvl4pPr>
            <a:lvl5pPr marL="1828846" indent="0">
              <a:buNone/>
              <a:defRPr sz="1600" b="1"/>
            </a:lvl5pPr>
            <a:lvl6pPr marL="2286057" indent="0">
              <a:buNone/>
              <a:defRPr sz="1600" b="1"/>
            </a:lvl6pPr>
            <a:lvl7pPr marL="2743268" indent="0">
              <a:buNone/>
              <a:defRPr sz="1600" b="1"/>
            </a:lvl7pPr>
            <a:lvl8pPr marL="3200481" indent="0">
              <a:buNone/>
              <a:defRPr sz="1600" b="1"/>
            </a:lvl8pPr>
            <a:lvl9pPr marL="365769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EAB55A-9D1C-4962-83EB-7E2C38A93F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3" y="2505076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7EBD0F-B960-4FBC-A6CE-077142168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FD6C-C2E5-4EC9-A575-C1F729C3BD00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039964-EECC-40AD-9417-64E6F21F8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4B5584-2A8F-4CA6-9EB0-83D42F3EE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7FF02-1C76-4FAE-8547-C5895A30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486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C121C-5FF3-4DD8-8357-133B81526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28ABDC-D4A4-40FD-AB2E-9AE5CCAA6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FD6C-C2E5-4EC9-A575-C1F729C3BD00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0B3422-6A90-496A-87D0-914EFF3B9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9CBF13-0985-40BF-8BE8-61B88D64C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7FF02-1C76-4FAE-8547-C5895A30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428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CFEACF-E117-4850-9146-3FA79B14E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FD6C-C2E5-4EC9-A575-C1F729C3BD00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35FDD6-9DF2-4A48-B7E0-748AD876F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AEC02B-2ADF-4FA5-842B-5922801DF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7FF02-1C76-4FAE-8547-C5895A30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402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29938-9233-415D-BD45-AAE5DFEA2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1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BBBB9-711F-41D3-B3BF-47C43B4A6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0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B19700-896C-4CBD-8831-C1DB95CEEC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1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1" indent="0">
              <a:buNone/>
              <a:defRPr sz="1401"/>
            </a:lvl2pPr>
            <a:lvl3pPr marL="914422" indent="0">
              <a:buNone/>
              <a:defRPr sz="1200"/>
            </a:lvl3pPr>
            <a:lvl4pPr marL="1371635" indent="0">
              <a:buNone/>
              <a:defRPr sz="1001"/>
            </a:lvl4pPr>
            <a:lvl5pPr marL="1828846" indent="0">
              <a:buNone/>
              <a:defRPr sz="1001"/>
            </a:lvl5pPr>
            <a:lvl6pPr marL="2286057" indent="0">
              <a:buNone/>
              <a:defRPr sz="1001"/>
            </a:lvl6pPr>
            <a:lvl7pPr marL="2743268" indent="0">
              <a:buNone/>
              <a:defRPr sz="1001"/>
            </a:lvl7pPr>
            <a:lvl8pPr marL="3200481" indent="0">
              <a:buNone/>
              <a:defRPr sz="1001"/>
            </a:lvl8pPr>
            <a:lvl9pPr marL="3657692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6E665F-2D72-40DB-B850-ECCA1A67B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FD6C-C2E5-4EC9-A575-C1F729C3BD00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4ED457-8FC7-4AE5-AC3B-E4D05F830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965677-3D4E-4913-AC94-46B9CA9C9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7FF02-1C76-4FAE-8547-C5895A30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323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4E972-82BE-4CFE-8F00-42CB0E742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1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B6CDAE-945D-4828-837E-F10933F01F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90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11" indent="0">
              <a:buNone/>
              <a:defRPr sz="2800"/>
            </a:lvl2pPr>
            <a:lvl3pPr marL="914422" indent="0">
              <a:buNone/>
              <a:defRPr sz="2400"/>
            </a:lvl3pPr>
            <a:lvl4pPr marL="1371635" indent="0">
              <a:buNone/>
              <a:defRPr sz="2000"/>
            </a:lvl4pPr>
            <a:lvl5pPr marL="1828846" indent="0">
              <a:buNone/>
              <a:defRPr sz="2000"/>
            </a:lvl5pPr>
            <a:lvl6pPr marL="2286057" indent="0">
              <a:buNone/>
              <a:defRPr sz="2000"/>
            </a:lvl6pPr>
            <a:lvl7pPr marL="2743268" indent="0">
              <a:buNone/>
              <a:defRPr sz="2000"/>
            </a:lvl7pPr>
            <a:lvl8pPr marL="3200481" indent="0">
              <a:buNone/>
              <a:defRPr sz="2000"/>
            </a:lvl8pPr>
            <a:lvl9pPr marL="3657692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40BBC8-1505-4BC7-BD0E-36FC04DF02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1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1" indent="0">
              <a:buNone/>
              <a:defRPr sz="1401"/>
            </a:lvl2pPr>
            <a:lvl3pPr marL="914422" indent="0">
              <a:buNone/>
              <a:defRPr sz="1200"/>
            </a:lvl3pPr>
            <a:lvl4pPr marL="1371635" indent="0">
              <a:buNone/>
              <a:defRPr sz="1001"/>
            </a:lvl4pPr>
            <a:lvl5pPr marL="1828846" indent="0">
              <a:buNone/>
              <a:defRPr sz="1001"/>
            </a:lvl5pPr>
            <a:lvl6pPr marL="2286057" indent="0">
              <a:buNone/>
              <a:defRPr sz="1001"/>
            </a:lvl6pPr>
            <a:lvl7pPr marL="2743268" indent="0">
              <a:buNone/>
              <a:defRPr sz="1001"/>
            </a:lvl7pPr>
            <a:lvl8pPr marL="3200481" indent="0">
              <a:buNone/>
              <a:defRPr sz="1001"/>
            </a:lvl8pPr>
            <a:lvl9pPr marL="3657692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3C4729-19DB-49C4-B92B-D861181BB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FD6C-C2E5-4EC9-A575-C1F729C3BD00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5BFFFE-A54B-4FB4-8F9A-054ECDC41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BFE5C4-3F89-4498-9C42-93F36C719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7FF02-1C76-4FAE-8547-C5895A30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355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296A1A-6628-47E9-87B8-6AE296CC4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4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AF170A-2698-488F-AB71-FDD42AB66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4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B33F2-DB35-41ED-BA59-409A8324CE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5FD6C-C2E5-4EC9-A575-C1F729C3BD00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65E64-8B35-4241-94DE-50B58D4B0A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4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133EF9-5C87-4E2C-90E0-8C5464BEEE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87FF02-1C76-4FAE-8547-C5895A30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985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2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7" indent="-228607" algn="l" defTabSz="914422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7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9" indent="-228607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7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3" indent="-228607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4" indent="-228607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7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7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7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211" algn="l" defTabSz="91442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422" algn="l" defTabSz="91442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1" algn="l" defTabSz="91442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6375ECF-9710-4A0E-8043-E4AAEB1081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99110" y="5091764"/>
            <a:ext cx="2974206" cy="1264587"/>
          </a:xfrm>
        </p:spPr>
        <p:txBody>
          <a:bodyPr anchor="ctr">
            <a:normAutofit/>
          </a:bodyPr>
          <a:lstStyle/>
          <a:p>
            <a:pPr algn="l"/>
            <a:r>
              <a:rPr lang="en-US" sz="2000"/>
              <a:t>Steve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B8E57C-5EDF-4A85-A1BB-34F728538C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74" b="6134"/>
          <a:stretch/>
        </p:blipFill>
        <p:spPr>
          <a:xfrm>
            <a:off x="-3983" y="10"/>
            <a:ext cx="12192000" cy="4571990"/>
          </a:xfrm>
          <a:prstGeom prst="rect">
            <a:avLst/>
          </a:prstGeom>
        </p:spPr>
      </p:pic>
      <p:cxnSp>
        <p:nvCxnSpPr>
          <p:cNvPr id="20" name="Straight Connector 15">
            <a:extLst>
              <a:ext uri="{FF2B5EF4-FFF2-40B4-BE49-F238E27FC236}">
                <a16:creationId xmlns:a16="http://schemas.microsoft.com/office/drawing/2014/main" id="{E126E481-B945-4179-BD79-05E96E9B2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64567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EA1D3-F97F-415D-8E3C-D2540E81F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7188" y="365125"/>
            <a:ext cx="7186616" cy="1668463"/>
          </a:xfrm>
        </p:spPr>
        <p:txBody>
          <a:bodyPr>
            <a:normAutofit fontScale="90000"/>
          </a:bodyPr>
          <a:lstStyle/>
          <a:p>
            <a:r>
              <a:rPr lang="en-US" dirty="0"/>
              <a:t>Processing steps for Cortical Surface Extraction and Sulcal Analysis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0E0F4E2-5976-4369-847C-7BAD3A9050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48187" y="2118853"/>
            <a:ext cx="5843588" cy="44295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6C1E96A-8F1D-464D-8382-0D66FA2D3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562" y="309562"/>
            <a:ext cx="3305175" cy="623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220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DF47F-C5C6-461E-8A0C-927473664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Separation of Gray Matter, White Matter, and CSF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7CD6FF-1ED6-4F36-BF6E-C8D29F0DF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538" y="1690688"/>
            <a:ext cx="3970302" cy="31670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6441E3-0E29-4C60-BF31-3386BB9355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7738" y="1781175"/>
            <a:ext cx="6305550" cy="3746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701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15544-AF78-40E5-9811-676EAC2AC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 (Automated Image Registration) Registration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60FD0-C361-4B82-BBA3-E5F6DC6053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7"/>
            <a:ext cx="10891838" cy="984251"/>
          </a:xfrm>
        </p:spPr>
        <p:txBody>
          <a:bodyPr>
            <a:normAutofit/>
          </a:bodyPr>
          <a:lstStyle/>
          <a:p>
            <a:r>
              <a:rPr lang="en-US" dirty="0"/>
              <a:t>A registration algorithm generates a transformation matrix to align MRI images into standard space.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F6370D-498B-4386-A7A8-7AF032511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1213" y="3036401"/>
            <a:ext cx="7662862" cy="3138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955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5FF4B-A6AB-4EB2-B4F0-997BD3F87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6875" y="365129"/>
            <a:ext cx="5876924" cy="1325563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E6059B-D633-4D56-A11F-78E3B8296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838" y="314327"/>
            <a:ext cx="4837950" cy="5781676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84B475-0A0D-4A5B-A488-C7758E29D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3101" y="1825624"/>
            <a:ext cx="5600700" cy="4351339"/>
          </a:xfrm>
        </p:spPr>
        <p:txBody>
          <a:bodyPr/>
          <a:lstStyle/>
          <a:p>
            <a:r>
              <a:rPr lang="en-US" dirty="0"/>
              <a:t>Standard pipeline workflow produce 6 parameter registration.</a:t>
            </a:r>
          </a:p>
          <a:p>
            <a:r>
              <a:rPr lang="en-US" dirty="0"/>
              <a:t>Tip: Increasing the degree of freedom to fit the source volume to the reference will produce a better image at cost of space and efficiency. </a:t>
            </a:r>
          </a:p>
        </p:txBody>
      </p:sp>
    </p:spTree>
    <p:extLst>
      <p:ext uri="{BB962C8B-B14F-4D97-AF65-F5344CB8AC3E}">
        <p14:creationId xmlns:p14="http://schemas.microsoft.com/office/powerpoint/2010/main" val="10044620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FAC49-110B-4277-9AF0-AED49D042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8974" y="365129"/>
            <a:ext cx="8124825" cy="1325563"/>
          </a:xfrm>
        </p:spPr>
        <p:txBody>
          <a:bodyPr/>
          <a:lstStyle/>
          <a:p>
            <a:r>
              <a:rPr lang="en-US" dirty="0"/>
              <a:t>2nd method: </a:t>
            </a:r>
            <a:r>
              <a:rPr lang="en-US" dirty="0" err="1"/>
              <a:t>BrainSuite</a:t>
            </a:r>
            <a:r>
              <a:rPr lang="en-US" dirty="0"/>
              <a:t> (C++)Pre-Processing Image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9D4A7-AAFE-4521-B349-2E74487D2B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6613" y="1795467"/>
            <a:ext cx="7977188" cy="4381499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BrainSuite</a:t>
            </a:r>
            <a:r>
              <a:rPr lang="en-US" dirty="0"/>
              <a:t> is a collection of analysis tools designed to process raw MRI of the human head. Workflow objective is to generate a file containing labels for gray matter, white matter, and cerebrospinal fluid.   </a:t>
            </a:r>
          </a:p>
          <a:p>
            <a:r>
              <a:rPr lang="en-US" dirty="0"/>
              <a:t>Skull strip the brain volume.</a:t>
            </a:r>
          </a:p>
          <a:p>
            <a:r>
              <a:rPr lang="en-US" dirty="0"/>
              <a:t>Perform Inhomogeneity correction.</a:t>
            </a:r>
          </a:p>
          <a:p>
            <a:r>
              <a:rPr lang="en-US" dirty="0"/>
              <a:t>Prepping the image for the tissue classifier.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9A02C79-8B4D-45CD-A065-FCA1C3F1B3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691" y="437906"/>
            <a:ext cx="2105026" cy="633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733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D31E3C7-E10B-4DFB-A008-B598DA3F04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6668" y="365125"/>
            <a:ext cx="5260132" cy="595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300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01F7E-92DC-4E4D-BFCF-BF68D3764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3" y="365129"/>
            <a:ext cx="5257801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Automated Image Registration (AIR) &amp; </a:t>
            </a:r>
            <a:r>
              <a:rPr lang="en-US" dirty="0" err="1"/>
              <a:t>BrainSuite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130C8-B566-433E-9080-435435EDC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6878" y="1825624"/>
            <a:ext cx="5156921" cy="4351339"/>
          </a:xfrm>
        </p:spPr>
        <p:txBody>
          <a:bodyPr>
            <a:normAutofit/>
          </a:bodyPr>
          <a:lstStyle/>
          <a:p>
            <a:r>
              <a:rPr lang="en-US" dirty="0"/>
              <a:t>Heterogeneity of image analysis tools using parts of the two previous workflows and aggregate the function into a new workflow.</a:t>
            </a:r>
          </a:p>
          <a:p>
            <a:r>
              <a:rPr lang="en-US" dirty="0"/>
              <a:t>Results: The raw input is aligned to the target volume and skull-stripped.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C927BB-7712-4406-ACD6-02807EBAF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079" y="365124"/>
            <a:ext cx="5156921" cy="5686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1708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03B1A-B69A-4A9E-A922-227B057EF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9266" y="365129"/>
            <a:ext cx="5644533" cy="1325563"/>
          </a:xfrm>
        </p:spPr>
        <p:txBody>
          <a:bodyPr/>
          <a:lstStyle/>
          <a:p>
            <a:r>
              <a:rPr lang="en-US" dirty="0"/>
              <a:t>In-depth Skull Stripping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C50F888-9E3C-4967-AD7E-55DDCC5814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3546" y="311151"/>
            <a:ext cx="4985723" cy="54609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796CE36-E610-4739-963C-5B33C1FDF543}"/>
              </a:ext>
            </a:extLst>
          </p:cNvPr>
          <p:cNvSpPr txBox="1"/>
          <p:nvPr/>
        </p:nvSpPr>
        <p:spPr>
          <a:xfrm>
            <a:off x="5957891" y="1538292"/>
            <a:ext cx="5157787" cy="2523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6" indent="-285756">
              <a:buFont typeface="Arial" panose="020B0604020202020204" pitchFamily="34" charset="0"/>
              <a:buChar char="•"/>
            </a:pPr>
            <a:r>
              <a:rPr lang="en-US" sz="2800" dirty="0"/>
              <a:t>Generate whole-brain masks by running MR data through BSE and BET, then FSL. 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en-US" sz="2800" dirty="0"/>
              <a:t>Perform skull stripping along two distinct paths </a:t>
            </a:r>
          </a:p>
          <a:p>
            <a:endParaRPr lang="en-US" sz="1801" dirty="0"/>
          </a:p>
        </p:txBody>
      </p:sp>
    </p:spTree>
    <p:extLst>
      <p:ext uri="{BB962C8B-B14F-4D97-AF65-F5344CB8AC3E}">
        <p14:creationId xmlns:p14="http://schemas.microsoft.com/office/powerpoint/2010/main" val="29815360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0FA3F-4EBE-4E5F-A5C1-3FF94FA46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MNC-</a:t>
            </a:r>
            <a:r>
              <a:rPr lang="en-US" dirty="0" err="1"/>
              <a:t>BrainSuite</a:t>
            </a:r>
            <a:r>
              <a:rPr lang="en-US" dirty="0"/>
              <a:t> Heterogenous DEMO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AD8EB-0CA6-4BBD-93A1-203E7308B3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4543" y="1825624"/>
            <a:ext cx="4379259" cy="4351339"/>
          </a:xfrm>
        </p:spPr>
        <p:txBody>
          <a:bodyPr/>
          <a:lstStyle/>
          <a:p>
            <a:r>
              <a:rPr lang="en-US" dirty="0"/>
              <a:t>Skull-strip a brain volume in MNC file format.</a:t>
            </a:r>
          </a:p>
          <a:p>
            <a:r>
              <a:rPr lang="en-US" dirty="0"/>
              <a:t>Utilized Brain Surface Extractor (BSE) skull stripping algorithm.  </a:t>
            </a:r>
          </a:p>
          <a:p>
            <a:r>
              <a:rPr lang="en-US" dirty="0"/>
              <a:t>Use NIFTI input data or analyze file format.</a:t>
            </a:r>
          </a:p>
          <a:p>
            <a:r>
              <a:rPr lang="en-US" dirty="0"/>
              <a:t>Smart line automatically converts MRI, MINC file to match BSE requirements.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B425CE-3B85-4F60-9F79-270592291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642" y="1783698"/>
            <a:ext cx="5715001" cy="351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0766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54BC3-2927-4CF5-B025-B96EB0F8A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fMRI First Level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655C6-3412-41BA-97BB-3FF543F95F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6276" y="1825625"/>
            <a:ext cx="5207528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Combine functional volumes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Skull stripping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Registration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Define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activation map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7905D0-8850-41DB-9E49-392A418BE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297" y="1781666"/>
            <a:ext cx="4548963" cy="436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776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385E1-CA3F-4C9C-B715-7B415F182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8360D-6649-4D4C-87C5-BBA1DD3437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need to standardize neuroimaging data from different formats.</a:t>
            </a:r>
          </a:p>
          <a:p>
            <a:r>
              <a:rPr lang="en-US" dirty="0"/>
              <a:t>An economical method to store images. </a:t>
            </a:r>
          </a:p>
          <a:p>
            <a:r>
              <a:rPr lang="en-US" dirty="0"/>
              <a:t>A way to cooperate with different institution while following federal guidelines. </a:t>
            </a:r>
          </a:p>
          <a:p>
            <a:r>
              <a:rPr lang="en-US" dirty="0"/>
              <a:t>A current and transparent visual feedback during the process.  </a:t>
            </a:r>
          </a:p>
          <a:p>
            <a:r>
              <a:rPr lang="en-US" dirty="0"/>
              <a:t>A simple procedure to create and understand workflows without coding in scripting languages.  </a:t>
            </a:r>
          </a:p>
        </p:txBody>
      </p:sp>
    </p:spTree>
    <p:extLst>
      <p:ext uri="{BB962C8B-B14F-4D97-AF65-F5344CB8AC3E}">
        <p14:creationId xmlns:p14="http://schemas.microsoft.com/office/powerpoint/2010/main" val="24110876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8594C-2D82-4B28-BB36-8739B555C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Data Archive (IDA)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5FD91-ED5C-4D7C-89ED-D8A1ECCAC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environment for archiving, searching, sharing, tracking, and disseminating neuroimaging and related clinical data.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934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6BE6FC0-C07D-4F7F-8C27-F874F1306F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4163" y="939510"/>
            <a:ext cx="10223682" cy="459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088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C994D-028B-4F10-A9A0-05E5C8A60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 Atlas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1BE106-BC68-4562-8326-02F4BFF3E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659" y="1825626"/>
            <a:ext cx="8116324" cy="4015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656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17346B7-50AE-4DE0-8EC6-530196C4E7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2788" y="42979"/>
            <a:ext cx="4105453" cy="6603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931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E3558A-8ED5-4C5A-A51B-C2BBCCFF1E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98208" y="564918"/>
            <a:ext cx="4814869" cy="57281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19E77D8-3CAF-473A-A80B-4E3B9E9F3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225" y="208616"/>
            <a:ext cx="3464580" cy="6284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810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EB4B3-AEE1-4B6B-8833-2999B97F8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steps for cortical and subcortical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0B17F-579D-4C7F-A9B7-14D4B11A2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DC1D35-D3BB-445D-8BC1-87EDB6400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6" y="1825625"/>
            <a:ext cx="10330209" cy="449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043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60E2E-92C6-4F40-A7EA-2F588C4EA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9010" y="365125"/>
            <a:ext cx="6074794" cy="1325563"/>
          </a:xfrm>
        </p:spPr>
        <p:txBody>
          <a:bodyPr>
            <a:normAutofit/>
          </a:bodyPr>
          <a:lstStyle/>
          <a:p>
            <a:r>
              <a:rPr lang="en-US" dirty="0"/>
              <a:t>Atlas and Image registration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F68F4-CD07-4B2D-B4BE-CCBF33210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0986" y="1825625"/>
            <a:ext cx="5942818" cy="4351338"/>
          </a:xfrm>
        </p:spPr>
        <p:txBody>
          <a:bodyPr/>
          <a:lstStyle/>
          <a:p>
            <a:r>
              <a:rPr lang="en-US" dirty="0"/>
              <a:t>Spatial and size orientation</a:t>
            </a:r>
          </a:p>
          <a:p>
            <a:r>
              <a:rPr lang="en-US" dirty="0"/>
              <a:t>Notes on image optimization:</a:t>
            </a:r>
          </a:p>
          <a:p>
            <a:r>
              <a:rPr lang="en-US" dirty="0"/>
              <a:t>*Pipeline: Skull strip BEFORE image registration</a:t>
            </a:r>
          </a:p>
          <a:p>
            <a:r>
              <a:rPr lang="en-US" dirty="0" err="1"/>
              <a:t>Minctracc</a:t>
            </a:r>
            <a:r>
              <a:rPr lang="en-US" dirty="0"/>
              <a:t>: Skull strip AFTER image registration (</a:t>
            </a:r>
            <a:r>
              <a:rPr lang="en-US" dirty="0" err="1"/>
              <a:t>minctracc</a:t>
            </a:r>
            <a:r>
              <a:rPr lang="en-US" dirty="0"/>
              <a:t> estimates the spatial transformation required to register two volumes together)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F264D46-5D35-4467-8C0A-576314557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63" y="138578"/>
            <a:ext cx="4233218" cy="6580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860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6C7A8-DB42-40EF-AFB0-8D955EBD7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4612" y="365125"/>
            <a:ext cx="4929191" cy="2230438"/>
          </a:xfrm>
        </p:spPr>
        <p:txBody>
          <a:bodyPr>
            <a:normAutofit fontScale="90000"/>
          </a:bodyPr>
          <a:lstStyle/>
          <a:p>
            <a:r>
              <a:rPr lang="en-US" dirty="0"/>
              <a:t>Preprocessing steps for Subcortical and Cortical Processing and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EC3CC3-C6EE-425B-BBCD-41EBC51AE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633" y="365125"/>
            <a:ext cx="1311355" cy="580853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A69629-0D03-47D3-A50C-A3CA579F4E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65527" y="665162"/>
            <a:ext cx="3167852" cy="5527675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CAC25389-B7E3-4B29-A76A-8AABD57466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1981" y="2748442"/>
            <a:ext cx="4412207" cy="321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990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11385</TotalTime>
  <Words>411</Words>
  <Application>Microsoft Office PowerPoint</Application>
  <PresentationFormat>Widescreen</PresentationFormat>
  <Paragraphs>46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Current Problem</vt:lpstr>
      <vt:lpstr>PowerPoint Presentation</vt:lpstr>
      <vt:lpstr>Brain Atlas</vt:lpstr>
      <vt:lpstr>PowerPoint Presentation</vt:lpstr>
      <vt:lpstr>PowerPoint Presentation</vt:lpstr>
      <vt:lpstr>Preprocessing steps for cortical and subcortical analyses</vt:lpstr>
      <vt:lpstr>Atlas and Image registration</vt:lpstr>
      <vt:lpstr>Preprocessing steps for Subcortical and Cortical Processing and Analysis</vt:lpstr>
      <vt:lpstr>Processing steps for Cortical Surface Extraction and Sulcal Analysis</vt:lpstr>
      <vt:lpstr>Separation of Gray Matter, White Matter, and CSF</vt:lpstr>
      <vt:lpstr>AIR (Automated Image Registration) Registration Workflow</vt:lpstr>
      <vt:lpstr>Results</vt:lpstr>
      <vt:lpstr>2nd method: BrainSuite (C++)Pre-Processing Image DEMO</vt:lpstr>
      <vt:lpstr>PowerPoint Presentation</vt:lpstr>
      <vt:lpstr>Automated Image Registration (AIR) &amp; BrainSuite</vt:lpstr>
      <vt:lpstr>In-depth Skull Stripping</vt:lpstr>
      <vt:lpstr>MNC-BrainSuite Heterogenous DEMO </vt:lpstr>
      <vt:lpstr>fMRI First Level Analyses</vt:lpstr>
      <vt:lpstr>Image Data Archive (IDA)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mei</dc:creator>
  <cp:lastModifiedBy>steve mei</cp:lastModifiedBy>
  <cp:revision>69</cp:revision>
  <dcterms:created xsi:type="dcterms:W3CDTF">2019-03-08T22:56:07Z</dcterms:created>
  <dcterms:modified xsi:type="dcterms:W3CDTF">2019-03-27T20:57:08Z</dcterms:modified>
</cp:coreProperties>
</file>